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27" r:id="rId3"/>
  </p:sldMasterIdLst>
  <p:notesMasterIdLst>
    <p:notesMasterId r:id="rId41"/>
  </p:notesMasterIdLst>
  <p:handoutMasterIdLst>
    <p:handoutMasterId r:id="rId42"/>
  </p:handoutMasterIdLst>
  <p:sldIdLst>
    <p:sldId id="285" r:id="rId4"/>
    <p:sldId id="413" r:id="rId5"/>
    <p:sldId id="260" r:id="rId6"/>
    <p:sldId id="402" r:id="rId7"/>
    <p:sldId id="366" r:id="rId8"/>
    <p:sldId id="391" r:id="rId9"/>
    <p:sldId id="365" r:id="rId10"/>
    <p:sldId id="404" r:id="rId11"/>
    <p:sldId id="367" r:id="rId12"/>
    <p:sldId id="405" r:id="rId13"/>
    <p:sldId id="383" r:id="rId14"/>
    <p:sldId id="368" r:id="rId15"/>
    <p:sldId id="395" r:id="rId16"/>
    <p:sldId id="406" r:id="rId17"/>
    <p:sldId id="369" r:id="rId18"/>
    <p:sldId id="370" r:id="rId19"/>
    <p:sldId id="371" r:id="rId20"/>
    <p:sldId id="408" r:id="rId21"/>
    <p:sldId id="372" r:id="rId22"/>
    <p:sldId id="385" r:id="rId23"/>
    <p:sldId id="386" r:id="rId24"/>
    <p:sldId id="409" r:id="rId25"/>
    <p:sldId id="373" r:id="rId26"/>
    <p:sldId id="374" r:id="rId27"/>
    <p:sldId id="407" r:id="rId28"/>
    <p:sldId id="375" r:id="rId29"/>
    <p:sldId id="410" r:id="rId30"/>
    <p:sldId id="376" r:id="rId31"/>
    <p:sldId id="387" r:id="rId32"/>
    <p:sldId id="388" r:id="rId33"/>
    <p:sldId id="411" r:id="rId34"/>
    <p:sldId id="399" r:id="rId35"/>
    <p:sldId id="360" r:id="rId36"/>
    <p:sldId id="362" r:id="rId37"/>
    <p:sldId id="412" r:id="rId38"/>
    <p:sldId id="361" r:id="rId39"/>
    <p:sldId id="390" r:id="rId4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7" d="100"/>
          <a:sy n="67" d="100"/>
        </p:scale>
        <p:origin x="12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79866-3058-4ED9-942D-AD5B866BDB7D}" type="datetimeFigureOut">
              <a:rPr lang="en-US" smtClean="0"/>
              <a:pPr/>
              <a:t>7/19/2019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B4A02-FB0B-447F-BDD8-DB3DC3CB5E5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55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772AA-F14B-4E93-9A13-C2548E4D9398}" type="datetimeFigureOut">
              <a:rPr lang="en-US" smtClean="0"/>
              <a:pPr/>
              <a:t>7/19/2019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DF786-2EB7-4CD2-BEF1-89B3537691C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45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1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5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76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6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12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70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273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21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640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6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7E7C-2931-48F2-8B70-578DAED9038A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07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76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34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46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85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4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11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30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07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10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6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82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41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6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en-US" sz="9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63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en-US" sz="9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62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en-US" sz="9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99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en-US" sz="9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951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en-US" sz="9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9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65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6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00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0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30D3A-F842-4194-A1C0-02442EDCDE91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57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22969-236D-46FF-AE5D-43663CD686F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mpress BT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mpress BT" pitchFamily="66" charset="0"/>
              </a:defRPr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mpress BT" pitchFamily="66" charset="0"/>
              </a:defRPr>
            </a:lvl1pPr>
          </a:lstStyle>
          <a:p>
            <a:pPr>
              <a:defRPr/>
            </a:pPr>
            <a:fld id="{391357EB-D591-4903-B227-5DE7A5222FBA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2A1F-9DB9-4EBB-8A63-08DE84AA26B1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7BDED-9D8E-4E53-A879-25D5A5E2109A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2EDC2-DB82-4BEF-B277-1E8BF3277D01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FEA6-595C-41DB-A875-59D644E3969A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25248-63F1-4BE8-A60B-798FB5632D0F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42AE1-472C-43DD-8623-5692867232B7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260DF-AF90-4377-92E9-12E5CFBDB3DC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94B78-A3AC-4BF5-A57D-2002B1947851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68B-B10B-4661-B234-DD836FD4D422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85E0F-CF45-4197-A2F4-BE07494048D6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1911980-6A66-4AF6-9F67-1985CF5B315D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61C47-34C7-4F42-829D-00FC5180AED1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FE723-48CA-4897-99E6-BA92B4213A36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1E68-B9A7-41F3-962E-09ED39F0BC65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22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3DEBF-8890-4C1D-9E2E-99B339F5161F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609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62A60C-43D7-41FA-8176-BFDF1648A629}" type="slidenum">
              <a:rPr lang="en-US">
                <a:solidFill>
                  <a:srgbClr val="663300"/>
                </a:solidFill>
              </a:rPr>
              <a:pPr/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F3D60-44BA-4F0B-8EFA-114A34920F6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A3C7B-BE0C-475E-8B7A-1A1C8E882F7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64A86-A632-49E2-8C8E-B336C94A1E3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104C5-6DCE-4ACA-B357-FE132FCEE48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DC786-8761-49A1-82B8-C95C09998A4B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0153F-039A-45D7-AE57-5C5C19EA56E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F060B-CCED-4AD3-A011-863D162E6AC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8C362-60F1-416C-A3D1-8C8DA9E569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B1BE4-4AA1-4AD9-851D-61BC84A02AD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F19BE-D705-407A-A02F-1369CFA01F9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1864B-202F-494B-AAC1-66F78E3DDFA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203B0-12BB-43F6-AEC6-DF31409EFF0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609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97851-DFB9-403A-B46E-6DB59883CC68}" type="slidenum">
              <a:rPr lang="en-US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E96E-A195-483D-9776-102DC2DDC500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D2458-A888-475B-8AC1-098F19470ED8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5880E-5E99-4C36-A995-3D01861064F3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C4BDC-8305-4D64-8CCB-79CFE00F9D80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C165-0709-4017-8205-8C0429F3684D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BF062-740D-4088-84C9-E64053097302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6633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t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A81290-1778-47FD-8C68-81578D8411F5}" type="slidenum">
              <a:rPr lang="en-US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j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5D9E26-7E51-41B0-ACC4-9FEBE73C965B}" type="slidenum">
              <a:rPr lang="en-US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5F8B31-CCDF-4116-B653-110D3D15A91E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15488" y="260648"/>
            <a:ext cx="6840888" cy="65864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Geologia do </a:t>
            </a:r>
          </a:p>
          <a:p>
            <a:pPr algn="ctr"/>
            <a:r>
              <a:rPr lang="pt-BR" sz="9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Dilúvio</a:t>
            </a:r>
          </a:p>
          <a:p>
            <a:pPr algn="ctr"/>
            <a:endParaRPr lang="pt-BR" sz="1400" b="1" kern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t-BR" sz="4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EVIDÊNCIAS BÍBLICAS</a:t>
            </a:r>
          </a:p>
          <a:p>
            <a:pPr algn="ctr"/>
            <a:r>
              <a:rPr lang="en-US" sz="4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sz="4400" b="1" kern="0" baseline="3000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</a:t>
            </a:r>
            <a:r>
              <a:rPr lang="en-US" sz="4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PARTE</a:t>
            </a:r>
          </a:p>
          <a:p>
            <a:pPr algn="ctr"/>
            <a:endParaRPr lang="en-US" sz="3200" b="1" kern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11980-6A66-4AF6-9F67-1985CF5B315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3383804" y="635766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Versão 2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rgbClr val="6633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6633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2568" y="4365104"/>
            <a:ext cx="56536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en-US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TAMANHO </a:t>
            </a:r>
            <a:r>
              <a:rPr lang="en-US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 </a:t>
            </a:r>
            <a:r>
              <a:rPr lang="en-US" sz="3600" b="1" kern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Arca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129997443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Tamanho da Arca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>
                <a:solidFill>
                  <a:schemeClr val="bg1"/>
                </a:solidFill>
              </a:rPr>
              <a:t>135 metros de comprimento, 22,5 de largura e 13,5 de altura. </a:t>
            </a: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5" y="2678791"/>
            <a:ext cx="5155649" cy="395253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156176" y="3717032"/>
            <a:ext cx="266429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bg1"/>
                </a:solidFill>
              </a:rPr>
              <a:t>Arca era 135 metros de comprimento, 22,5 de largura e 13,5 de altura.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1600" b="1" dirty="0">
                <a:solidFill>
                  <a:schemeClr val="bg1"/>
                </a:solidFill>
              </a:rPr>
              <a:t>(01 Côvado = 45 </a:t>
            </a:r>
            <a:r>
              <a:rPr lang="pt-BR" sz="1600" b="1" dirty="0" smtClean="0">
                <a:solidFill>
                  <a:schemeClr val="bg1"/>
                </a:solidFill>
              </a:rPr>
              <a:t>centímetros)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Tamanho da Arca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>
                <a:solidFill>
                  <a:schemeClr val="bg1"/>
                </a:solidFill>
              </a:rPr>
              <a:t>135 metros de comprimento, 22,5 de largura e 13,5 de altura. </a:t>
            </a: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92896"/>
            <a:ext cx="5375841" cy="4151993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15616" y="4577060"/>
            <a:ext cx="6624736" cy="2280940"/>
          </a:xfrm>
          <a:prstGeom prst="rect">
            <a:avLst/>
          </a:prstGeom>
          <a:solidFill>
            <a:schemeClr val="bg2">
              <a:alpha val="74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15616" y="4549676"/>
            <a:ext cx="66247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522 vagões de trem </a:t>
            </a:r>
            <a:r>
              <a:rPr lang="pt-BR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tém</a:t>
            </a: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capacidade de 125.000 animais do tamanho de ovelhas (o tamanho médio dos animais).  De acordo com as estimativas, Noé não necessitaria mais espaço do </a:t>
            </a: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1.398 tipos e 6.744 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animais.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12</a:t>
            </a:fld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3273" y="1853258"/>
            <a:ext cx="1428203" cy="3029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757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/>
      <p:bldP spid="1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Two Arks Comparison 1 01810.jpg"/>
          <p:cNvGrpSpPr/>
          <p:nvPr/>
        </p:nvGrpSpPr>
        <p:grpSpPr>
          <a:xfrm>
            <a:off x="1429785" y="180733"/>
            <a:ext cx="6670274" cy="3076867"/>
            <a:chOff x="0" y="0"/>
            <a:chExt cx="16560800" cy="6223000"/>
          </a:xfrm>
        </p:grpSpPr>
        <p:pic>
          <p:nvPicPr>
            <p:cNvPr id="11" name="Two Arks Comparison 1 01810.jpg" descr="Two Arks Comparison 1 01810.jpg"/>
            <p:cNvPicPr>
              <a:picLocks/>
            </p:cNvPicPr>
            <p:nvPr/>
          </p:nvPicPr>
          <p:blipFill>
            <a:blip r:embed="rId3">
              <a:extLst/>
            </a:blip>
            <a:srcRect l="155" t="51295" r="77"/>
            <a:stretch>
              <a:fillRect/>
            </a:stretch>
          </p:blipFill>
          <p:spPr>
            <a:xfrm>
              <a:off x="127000" y="127000"/>
              <a:ext cx="16306800" cy="596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Two Arks Comparison 1 01810.jpg" descr="Two Arks Comparison 1 01810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60800" cy="6223000"/>
            </a:xfrm>
            <a:prstGeom prst="rect">
              <a:avLst/>
            </a:prstGeom>
            <a:effectLst/>
          </p:spPr>
        </p:pic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428184"/>
            <a:ext cx="1905000" cy="457200"/>
          </a:xfrm>
        </p:spPr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Two Arks Comparison 1 01810.jpg"/>
          <p:cNvGrpSpPr/>
          <p:nvPr/>
        </p:nvGrpSpPr>
        <p:grpSpPr>
          <a:xfrm>
            <a:off x="1403316" y="116632"/>
            <a:ext cx="6696744" cy="3140968"/>
            <a:chOff x="0" y="0"/>
            <a:chExt cx="16560800" cy="6223000"/>
          </a:xfrm>
        </p:grpSpPr>
        <p:pic>
          <p:nvPicPr>
            <p:cNvPr id="5" name="Two Arks Comparison 1 01810.jpg" descr="Two Arks Comparison 1 01810.jpg"/>
            <p:cNvPicPr>
              <a:picLocks/>
            </p:cNvPicPr>
            <p:nvPr/>
          </p:nvPicPr>
          <p:blipFill>
            <a:blip r:embed="rId3">
              <a:extLst/>
            </a:blip>
            <a:srcRect l="155" t="103" r="77" b="51191"/>
            <a:stretch>
              <a:fillRect/>
            </a:stretch>
          </p:blipFill>
          <p:spPr>
            <a:xfrm>
              <a:off x="127000" y="127000"/>
              <a:ext cx="16306800" cy="596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Two Arks Comparison 1 01810.jpg" descr="Two Arks Comparison 1 01810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60800" cy="6223000"/>
            </a:xfrm>
            <a:prstGeom prst="rect">
              <a:avLst/>
            </a:prstGeom>
            <a:effectLst/>
          </p:spPr>
        </p:pic>
      </p:grpSp>
      <p:grpSp>
        <p:nvGrpSpPr>
          <p:cNvPr id="7" name="Group"/>
          <p:cNvGrpSpPr/>
          <p:nvPr/>
        </p:nvGrpSpPr>
        <p:grpSpPr>
          <a:xfrm>
            <a:off x="386827" y="4244680"/>
            <a:ext cx="8433645" cy="2136648"/>
            <a:chOff x="0" y="0"/>
            <a:chExt cx="23495000" cy="6756400"/>
          </a:xfrm>
        </p:grpSpPr>
        <p:pic>
          <p:nvPicPr>
            <p:cNvPr id="8" name="104447884[1].png" descr="104447884[1]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3495000" cy="6756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5000"/>
            <p:cNvSpPr txBox="1"/>
            <p:nvPr/>
          </p:nvSpPr>
          <p:spPr>
            <a:xfrm>
              <a:off x="4933012" y="181161"/>
              <a:ext cx="8191501" cy="452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500" b="1">
                  <a:solidFill>
                    <a:srgbClr val="373E4F"/>
                  </a:solidFill>
                </a:defRPr>
              </a:lvl1pPr>
            </a:lstStyle>
            <a:p>
              <a:pPr algn="ctr"/>
              <a:r>
                <a:rPr sz="7200" dirty="0" smtClean="0"/>
                <a:t>500</a:t>
              </a:r>
              <a:endParaRPr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0979960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2568" y="4365104"/>
            <a:ext cx="56536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en-US" sz="6600" b="1" kern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Propósito</a:t>
            </a:r>
            <a:r>
              <a:rPr lang="en-US" sz="6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</a:t>
            </a:r>
            <a:r>
              <a:rPr lang="en-US" sz="3600" b="1" kern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Dilúvio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738094756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Propósito do Dilúvio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 smtClean="0">
                <a:solidFill>
                  <a:schemeClr val="bg1"/>
                </a:solidFill>
              </a:rPr>
              <a:t>Destruir </a:t>
            </a:r>
            <a:r>
              <a:rPr lang="pt-BR" sz="2800" b="1" dirty="0">
                <a:solidFill>
                  <a:schemeClr val="bg1"/>
                </a:solidFill>
              </a:rPr>
              <a:t>toda a vida em toda a terra.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594601" cy="35197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924944"/>
            <a:ext cx="4519981" cy="346261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08" y="3350760"/>
            <a:ext cx="4519980" cy="3462616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15</a:t>
            </a:fld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884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Propósito do Dilúvio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 smtClean="0">
                <a:solidFill>
                  <a:schemeClr val="bg1"/>
                </a:solidFill>
              </a:rPr>
              <a:t>Destruir </a:t>
            </a:r>
            <a:r>
              <a:rPr lang="pt-BR" sz="2800" b="1" dirty="0">
                <a:solidFill>
                  <a:schemeClr val="bg1"/>
                </a:solidFill>
              </a:rPr>
              <a:t>toda a vida em toda a terra.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5" descr="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582906"/>
            <a:ext cx="6408712" cy="4158462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47664" y="2636912"/>
            <a:ext cx="41764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propósito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era somente destruir uma região, porque tomar o tempo de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construir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uma arca somente para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passear de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barco um pouco?  Ele tinha 120 anos para andar para um lugar seguro.  Certamente isso seria mais fácil e mais gostoso.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16</a:t>
            </a:fld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0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Propósito do Dilúvio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 smtClean="0">
                <a:solidFill>
                  <a:schemeClr val="bg1"/>
                </a:solidFill>
              </a:rPr>
              <a:t>Destruir </a:t>
            </a:r>
            <a:r>
              <a:rPr lang="pt-BR" sz="2800" b="1" dirty="0">
                <a:solidFill>
                  <a:schemeClr val="bg1"/>
                </a:solidFill>
              </a:rPr>
              <a:t>toda a vida em toda a terra.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70165"/>
            <a:ext cx="5350949" cy="409919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1292" y="2492896"/>
            <a:ext cx="3145809" cy="90228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40152" y="3284984"/>
            <a:ext cx="280831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 dilúvio era somente local, porque Deus não enviou Noé para um lugar seguro?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(Outros versículos: Gên.  6:19-21; 7:2-4, 8, 14-16, 8:1, 17-19; 9:8-17.)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17</a:t>
            </a:fld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03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2568" y="4365104"/>
            <a:ext cx="71657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pt-BR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NECESSIDADE </a:t>
            </a:r>
            <a:r>
              <a:rPr lang="pt-BR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para a  Arca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31429074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A Necessidade para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 Arca.  </a:t>
            </a:r>
            <a:r>
              <a:rPr lang="pt-BR" sz="2800" b="1" dirty="0" smtClean="0">
                <a:solidFill>
                  <a:schemeClr val="bg1"/>
                </a:solidFill>
              </a:rPr>
              <a:t>Preservar </a:t>
            </a:r>
            <a:r>
              <a:rPr lang="pt-BR" sz="2800" b="1" dirty="0">
                <a:solidFill>
                  <a:schemeClr val="bg1"/>
                </a:solidFill>
              </a:rPr>
              <a:t>a vida.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5587697" cy="428376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940152" y="3356992"/>
            <a:ext cx="29969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Somente um dilúvio mundial necessitaria um navio deste tamanho para preservar a vida!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pPr>
                <a:defRPr/>
              </a:pPr>
              <a:t>19</a:t>
            </a:fld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5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840769"/>
            <a:ext cx="8568952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kern="0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INTRODUÇÃO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9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EVIDÊNCIAS </a:t>
            </a:r>
            <a:r>
              <a:rPr lang="pt-BR" sz="2000" b="1" kern="0" dirty="0" smtClean="0">
                <a:ln w="1905"/>
                <a:solidFill>
                  <a:srgbClr val="FF9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BÍBLICAS PARA UM DILÚVIO GLOBAL</a:t>
            </a:r>
            <a:endParaRPr lang="en-US" sz="2000" b="1" kern="0" dirty="0" smtClean="0">
              <a:ln w="1905"/>
              <a:solidFill>
                <a:srgbClr val="FF93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3 - </a:t>
            </a:r>
            <a:r>
              <a:rPr lang="pt-BR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PROVAS NÃO BÍBLICAS PARA UM DILÚVIO GLOBAL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NATUREZA DO DILÚVIO		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EVIDÊNCIAS NA COLUNA GEOLOGICA DO DILÚVIO</a:t>
            </a:r>
          </a:p>
          <a:p>
            <a:endParaRPr lang="en-US" sz="2000" b="1" kern="0" dirty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EVIDÊNCIAS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 ROCHAS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DILÚVIO</a:t>
            </a:r>
          </a:p>
          <a:p>
            <a:endParaRPr lang="en-US" sz="2000" b="1" kern="0" dirty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7 -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EVIDÊNCIAS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FOSSEIS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DILÚVIO</a:t>
            </a:r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PROCESSOS GEOLÓGICOS</a:t>
            </a:r>
          </a:p>
          <a:p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000" b="1" kern="0" dirty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</a:t>
            </a:r>
            <a:r>
              <a:rPr lang="en-US" sz="2000" b="1" kern="0" dirty="0" smtClean="0">
                <a:ln w="1905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PÓS-DILÚVIO</a:t>
            </a:r>
            <a:endParaRPr lang="en-US" sz="2000" b="1" kern="0" dirty="0" smtClean="0">
              <a:ln w="1905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188640"/>
            <a:ext cx="7992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ESBOÇO – PARTES</a:t>
            </a:r>
            <a:endParaRPr lang="en-US" sz="28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11980-6A66-4AF6-9F67-1985CF5B315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A Necessidade para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 Arca.  </a:t>
            </a:r>
            <a:r>
              <a:rPr lang="pt-BR" sz="2800" b="1" dirty="0" smtClean="0">
                <a:solidFill>
                  <a:schemeClr val="bg1"/>
                </a:solidFill>
              </a:rPr>
              <a:t>Preservar </a:t>
            </a:r>
            <a:r>
              <a:rPr lang="pt-BR" sz="2800" b="1" dirty="0">
                <a:solidFill>
                  <a:schemeClr val="bg1"/>
                </a:solidFill>
              </a:rPr>
              <a:t>a vida.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1520" y="4289608"/>
            <a:ext cx="856228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</a:rPr>
              <a:t>Tudo isso não seria necessário se o dilúvio fosse local. Os animais teriam 120 anos para migrarem para uma terra mais alto e distante do local do dilúvio, mas os animais de todo tipo, divinamente, migraram para a Arca.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 smtClean="0">
                <a:solidFill>
                  <a:schemeClr val="bg1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</a:rPr>
              <a:t>Somente um dilúvio mundial necessitaria de um navio deste tamanho para preservar a vida!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26393"/>
            <a:ext cx="6408713" cy="2094695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843464" y="6428184"/>
            <a:ext cx="1905000" cy="457200"/>
          </a:xfrm>
        </p:spPr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20</a:t>
            </a:fld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5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A Necessidade para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 Arca.  </a:t>
            </a:r>
            <a:r>
              <a:rPr lang="pt-BR" sz="2800" b="1" dirty="0" smtClean="0">
                <a:solidFill>
                  <a:schemeClr val="bg1"/>
                </a:solidFill>
              </a:rPr>
              <a:t>Preservar </a:t>
            </a:r>
            <a:r>
              <a:rPr lang="pt-BR" sz="2800" b="1" dirty="0">
                <a:solidFill>
                  <a:schemeClr val="bg1"/>
                </a:solidFill>
              </a:rPr>
              <a:t>a vida.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4" descr="DinoLeave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000" y="2259031"/>
            <a:ext cx="3505976" cy="4482337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48064" y="2625874"/>
            <a:ext cx="332690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Certamente um dilúvio local não necessitaria uma arca para preservar os animais, somente um dilúvio universal.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pPr>
                <a:defRPr/>
              </a:pPr>
              <a:t>21</a:t>
            </a:fld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19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2568" y="4365104"/>
            <a:ext cx="56536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ARCO-ÍRIS </a:t>
            </a:r>
            <a:r>
              <a:rPr lang="en-US" sz="3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sz="3600" b="1" kern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Sua</a:t>
            </a:r>
            <a:r>
              <a:rPr lang="en-US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kern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Promessa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09266909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Arco-íris e Sua Promessa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 smtClean="0">
                <a:solidFill>
                  <a:schemeClr val="bg1"/>
                </a:solidFill>
              </a:rPr>
              <a:t>Não </a:t>
            </a:r>
            <a:r>
              <a:rPr lang="pt-BR" sz="2800" b="1" dirty="0">
                <a:solidFill>
                  <a:schemeClr val="bg1"/>
                </a:solidFill>
              </a:rPr>
              <a:t>haverá dilúvio mundial mais.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36912"/>
            <a:ext cx="5011633" cy="3842127"/>
          </a:xfrm>
          <a:prstGeom prst="rect">
            <a:avLst/>
          </a:prstGeom>
        </p:spPr>
      </p:pic>
      <p:pic>
        <p:nvPicPr>
          <p:cNvPr id="8" name="Picture 6" descr="Nnssz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005291"/>
            <a:ext cx="2506514" cy="312861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140A00"/>
            </a:outerShdw>
          </a:effec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98188" y="5890046"/>
            <a:ext cx="42310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arco-íris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o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símbolo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Deus que nunca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haverá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outro dilúvio que destruirá a terra de novo.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pPr>
                <a:defRPr/>
              </a:pPr>
              <a:t>23</a:t>
            </a:fld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085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Arco-íris e Sua Promessa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 smtClean="0">
                <a:solidFill>
                  <a:schemeClr val="bg1"/>
                </a:solidFill>
              </a:rPr>
              <a:t>Não </a:t>
            </a:r>
            <a:r>
              <a:rPr lang="pt-BR" sz="2800" b="1" dirty="0">
                <a:solidFill>
                  <a:schemeClr val="bg1"/>
                </a:solidFill>
              </a:rPr>
              <a:t>haverá dilúvio mundial mais.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55576" y="2852936"/>
            <a:ext cx="5092248" cy="3801423"/>
            <a:chOff x="1207944" y="3027288"/>
            <a:chExt cx="5092248" cy="3801423"/>
          </a:xfrm>
        </p:grpSpPr>
        <p:pic>
          <p:nvPicPr>
            <p:cNvPr id="9" name="Picture 4" descr="Imagem316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7944" y="3027288"/>
              <a:ext cx="2826870" cy="378904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6" descr="Imagem315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3696" y="3032035"/>
              <a:ext cx="2255883" cy="26102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" name="Picture 5" descr="Imagem314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8868" y="5366597"/>
              <a:ext cx="2231324" cy="14621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107112" y="3599145"/>
            <a:ext cx="27066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</a:rPr>
              <a:t>Se </a:t>
            </a:r>
            <a:r>
              <a:rPr lang="pt-BR" sz="3200" b="1" dirty="0">
                <a:solidFill>
                  <a:schemeClr val="bg1"/>
                </a:solidFill>
              </a:rPr>
              <a:t>o dilúvio de Noé era local, Deus é mentiroso!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02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2568" y="4365104"/>
            <a:ext cx="69497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pt-BR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TESTEMUNHO </a:t>
            </a:r>
            <a:r>
              <a:rPr lang="pt-BR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Velho Testamento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826636208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Testemunho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Velho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Testamento. </a:t>
            </a:r>
            <a:r>
              <a:rPr lang="pt-BR" sz="2800" b="1" dirty="0" smtClean="0">
                <a:solidFill>
                  <a:schemeClr val="bg1"/>
                </a:solidFill>
              </a:rPr>
              <a:t>Jó, Salmos e Isaías.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67452"/>
            <a:ext cx="3981602" cy="305246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42289" y="5065439"/>
            <a:ext cx="3409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 smtClean="0">
                <a:solidFill>
                  <a:schemeClr val="bg1"/>
                </a:solidFill>
              </a:rPr>
              <a:t>Jó sabia o poder do Dilúvio.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14" y="3112841"/>
            <a:ext cx="3981602" cy="3052463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18553" y="5701888"/>
            <a:ext cx="32656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 smtClean="0">
                <a:solidFill>
                  <a:schemeClr val="bg1"/>
                </a:solidFill>
              </a:rPr>
              <a:t>Salmos descreve o Dilúvio.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78" y="3717032"/>
            <a:ext cx="3981602" cy="305246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148063" y="6218148"/>
            <a:ext cx="34604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 smtClean="0">
                <a:solidFill>
                  <a:schemeClr val="bg1"/>
                </a:solidFill>
              </a:rPr>
              <a:t>Isaías afirma a promessa de Deus não destruir mais a terra com água.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771456" y="6428184"/>
            <a:ext cx="1905000" cy="457200"/>
          </a:xfrm>
        </p:spPr>
        <p:txBody>
          <a:bodyPr/>
          <a:lstStyle/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93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2568" y="4365104"/>
            <a:ext cx="69497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pt-BR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TESTEMUNHO </a:t>
            </a:r>
            <a:r>
              <a:rPr lang="pt-BR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</a:t>
            </a:r>
            <a:r>
              <a:rPr lang="pt-BR" sz="3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Novo </a:t>
            </a:r>
            <a:r>
              <a:rPr lang="pt-BR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Testamento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584016370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Testemunho do Novo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Testamento. </a:t>
            </a:r>
            <a:r>
              <a:rPr lang="pt-BR" sz="2800" b="1" dirty="0" smtClean="0">
                <a:solidFill>
                  <a:schemeClr val="bg1"/>
                </a:solidFill>
              </a:rPr>
              <a:t>Jesus, Hebreus e Pedro.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94" y="2495998"/>
            <a:ext cx="4578794" cy="351029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3" y="2495998"/>
            <a:ext cx="4598352" cy="352529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0600" y="6144984"/>
            <a:ext cx="7992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chemeClr val="bg1"/>
                </a:solidFill>
              </a:rPr>
              <a:t>Jesus afirma que o dilúvio matou todos.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8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Testemunho do Novo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Testamento. </a:t>
            </a:r>
            <a:r>
              <a:rPr lang="pt-BR" sz="2800" b="1" dirty="0" smtClean="0">
                <a:solidFill>
                  <a:schemeClr val="bg1"/>
                </a:solidFill>
              </a:rPr>
              <a:t>Jesus, Hebreus e Pedro.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64904"/>
            <a:ext cx="4608513" cy="353307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09600" y="6093296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autor de Hebreus acreditou no Dilúvio.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pPr>
                <a:defRPr/>
              </a:pPr>
              <a:t>29</a:t>
            </a:fld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8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1290240"/>
            <a:ext cx="815214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EVIDÊNCIAS BIBLICAS PARA UM DILÚVIO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O Testemunho do Novo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Testamento. </a:t>
            </a:r>
            <a:r>
              <a:rPr lang="pt-BR" sz="2800" b="1" dirty="0" smtClean="0">
                <a:solidFill>
                  <a:schemeClr val="bg1"/>
                </a:solidFill>
              </a:rPr>
              <a:t>Jesus, Hebreus e Pedro.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04" y="2255838"/>
            <a:ext cx="4640438" cy="3568514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24364" y="6013527"/>
            <a:ext cx="7895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bg1"/>
                </a:solidFill>
              </a:rPr>
              <a:t>Pedro afirma que o mundo foi coberto com  água.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61666"/>
            <a:ext cx="4572145" cy="3505198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987480" y="6248400"/>
            <a:ext cx="1905000" cy="457200"/>
          </a:xfrm>
        </p:spPr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  <a:latin typeface="+mn-lt"/>
              </a:rPr>
              <a:pPr>
                <a:defRPr/>
              </a:pPr>
              <a:t>30</a:t>
            </a:fld>
            <a:endParaRPr lang="en-US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6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1609824"/>
            <a:ext cx="88392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Duração do Dilúvio. </a:t>
            </a:r>
            <a:r>
              <a:rPr lang="pt-BR" sz="2400" b="1" dirty="0">
                <a:solidFill>
                  <a:schemeClr val="bg1"/>
                </a:solidFill>
              </a:rPr>
              <a:t>01 ano e 11 dias.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Profundidade do Dilúvio. </a:t>
            </a:r>
            <a:r>
              <a:rPr lang="pt-BR" sz="2400" b="1" dirty="0">
                <a:solidFill>
                  <a:schemeClr val="bg1"/>
                </a:solidFill>
              </a:rPr>
              <a:t>Houve 6,7 metros acima do monte mais alto.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Tamanho da Arca. </a:t>
            </a:r>
            <a:r>
              <a:rPr lang="pt-BR" sz="2400" b="1" dirty="0">
                <a:solidFill>
                  <a:schemeClr val="bg1"/>
                </a:solidFill>
              </a:rPr>
              <a:t>135 metros comprimento, 22,5 metros de largura e 13,5 metros de altura.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Propósito do Dilúvio. </a:t>
            </a:r>
            <a:r>
              <a:rPr lang="pt-BR" sz="2400" b="1" dirty="0">
                <a:solidFill>
                  <a:schemeClr val="bg1"/>
                </a:solidFill>
              </a:rPr>
              <a:t>Destruir toda a vida em toda a terra.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Necessidade para a  Arca.  </a:t>
            </a:r>
            <a:r>
              <a:rPr lang="pt-BR" sz="2400" b="1" dirty="0">
                <a:solidFill>
                  <a:schemeClr val="bg1"/>
                </a:solidFill>
              </a:rPr>
              <a:t>Preservar a vida.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Arco-íris e Sua Promessa. </a:t>
            </a:r>
            <a:r>
              <a:rPr lang="pt-BR" sz="2400" b="1" dirty="0">
                <a:solidFill>
                  <a:schemeClr val="bg1"/>
                </a:solidFill>
              </a:rPr>
              <a:t>Não haverá dilúvio global mais.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Testemunho do Velho Testamento. </a:t>
            </a:r>
            <a:r>
              <a:rPr lang="pt-BR" sz="2400" b="1" dirty="0">
                <a:solidFill>
                  <a:schemeClr val="bg1"/>
                </a:solidFill>
              </a:rPr>
              <a:t>Jó, Salmos e Isaías.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Testemunho do Novo Testamento. </a:t>
            </a:r>
            <a:r>
              <a:rPr lang="pt-BR" sz="2400" b="1" dirty="0">
                <a:solidFill>
                  <a:schemeClr val="bg1"/>
                </a:solidFill>
              </a:rPr>
              <a:t>Jesus, Hebreus e Pedro.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</a:p>
        </p:txBody>
      </p:sp>
    </p:spTree>
    <p:extLst>
      <p:ext uri="{BB962C8B-B14F-4D97-AF65-F5344CB8AC3E}">
        <p14:creationId xmlns:p14="http://schemas.microsoft.com/office/powerpoint/2010/main" val="16154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476672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Mais </a:t>
            </a:r>
            <a:r>
              <a:rPr lang="pt-BR" sz="3200" b="1" dirty="0" smtClean="0">
                <a:solidFill>
                  <a:schemeClr val="bg1"/>
                </a:solidFill>
              </a:rPr>
              <a:t>Evidências Bíblicas do Dilúvio Global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25760" y="1844824"/>
            <a:ext cx="8710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</a:rPr>
              <a:t>Uso de palavra hebraica única para </a:t>
            </a:r>
            <a:r>
              <a:rPr lang="pt-BR" sz="2400" dirty="0" smtClean="0">
                <a:solidFill>
                  <a:schemeClr val="bg1"/>
                </a:solidFill>
              </a:rPr>
              <a:t>“dilúvio" </a:t>
            </a:r>
            <a:r>
              <a:rPr lang="pt-BR" sz="2400" dirty="0">
                <a:solidFill>
                  <a:schemeClr val="bg1"/>
                </a:solidFill>
              </a:rPr>
              <a:t>(</a:t>
            </a:r>
            <a:r>
              <a:rPr lang="pt-BR" sz="2400" dirty="0" err="1">
                <a:solidFill>
                  <a:schemeClr val="bg1"/>
                </a:solidFill>
              </a:rPr>
              <a:t>mabbul</a:t>
            </a:r>
            <a:r>
              <a:rPr lang="pt-BR" sz="2400" dirty="0" smtClean="0">
                <a:solidFill>
                  <a:schemeClr val="bg1"/>
                </a:solidFill>
              </a:rPr>
              <a:t>).</a:t>
            </a:r>
            <a:endParaRPr lang="pt-BR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Termos </a:t>
            </a:r>
            <a:r>
              <a:rPr lang="pt-BR" sz="2400" dirty="0">
                <a:solidFill>
                  <a:schemeClr val="bg1"/>
                </a:solidFill>
              </a:rPr>
              <a:t>universais </a:t>
            </a:r>
            <a:r>
              <a:rPr lang="pt-BR" sz="2400" dirty="0" smtClean="0">
                <a:solidFill>
                  <a:schemeClr val="bg1"/>
                </a:solidFill>
              </a:rPr>
              <a:t>(60+ vezes)</a:t>
            </a:r>
            <a:endParaRPr lang="pt-BR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Duração </a:t>
            </a:r>
            <a:r>
              <a:rPr lang="pt-BR" sz="2400" dirty="0">
                <a:solidFill>
                  <a:schemeClr val="bg1"/>
                </a:solidFill>
              </a:rPr>
              <a:t>do dilúvio (371 dias)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Volume </a:t>
            </a:r>
            <a:r>
              <a:rPr lang="pt-BR" sz="2400" dirty="0">
                <a:solidFill>
                  <a:schemeClr val="bg1"/>
                </a:solidFill>
              </a:rPr>
              <a:t>e Dimensões da Arca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Aterragem </a:t>
            </a:r>
            <a:r>
              <a:rPr lang="pt-BR" sz="2400" dirty="0">
                <a:solidFill>
                  <a:schemeClr val="bg1"/>
                </a:solidFill>
              </a:rPr>
              <a:t>da Arca (no topo </a:t>
            </a:r>
            <a:r>
              <a:rPr lang="pt-BR" sz="2400" dirty="0" smtClean="0">
                <a:solidFill>
                  <a:schemeClr val="bg1"/>
                </a:solidFill>
              </a:rPr>
              <a:t>duma </a:t>
            </a:r>
            <a:r>
              <a:rPr lang="pt-BR" sz="2400" dirty="0">
                <a:solidFill>
                  <a:schemeClr val="bg1"/>
                </a:solidFill>
              </a:rPr>
              <a:t>montanha)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Comando pós-dilúvio </a:t>
            </a:r>
            <a:r>
              <a:rPr lang="pt-BR" sz="2400" dirty="0">
                <a:solidFill>
                  <a:schemeClr val="bg1"/>
                </a:solidFill>
              </a:rPr>
              <a:t>para animais e pessoas (repovoar)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Origem </a:t>
            </a:r>
            <a:r>
              <a:rPr lang="pt-BR" sz="2400" dirty="0">
                <a:solidFill>
                  <a:schemeClr val="bg1"/>
                </a:solidFill>
              </a:rPr>
              <a:t>de todas as nações da família de Noé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Vida </a:t>
            </a:r>
            <a:r>
              <a:rPr lang="pt-BR" sz="2400" dirty="0">
                <a:solidFill>
                  <a:schemeClr val="bg1"/>
                </a:solidFill>
              </a:rPr>
              <a:t>útil dos patriarcas </a:t>
            </a:r>
            <a:r>
              <a:rPr lang="pt-BR" sz="2400" dirty="0" err="1">
                <a:solidFill>
                  <a:schemeClr val="bg1"/>
                </a:solidFill>
              </a:rPr>
              <a:t>pré</a:t>
            </a:r>
            <a:r>
              <a:rPr lang="pt-BR" sz="2400" dirty="0">
                <a:solidFill>
                  <a:schemeClr val="bg1"/>
                </a:solidFill>
              </a:rPr>
              <a:t>-inundações e pós-inundações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Jardim </a:t>
            </a:r>
            <a:r>
              <a:rPr lang="pt-BR" sz="2400" dirty="0">
                <a:solidFill>
                  <a:schemeClr val="bg1"/>
                </a:solidFill>
              </a:rPr>
              <a:t>do Éden não pode ser encontrado hoje</a:t>
            </a:r>
          </a:p>
        </p:txBody>
      </p:sp>
    </p:spTree>
    <p:extLst>
      <p:ext uri="{BB962C8B-B14F-4D97-AF65-F5344CB8AC3E}">
        <p14:creationId xmlns:p14="http://schemas.microsoft.com/office/powerpoint/2010/main" val="2917036660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640960" cy="685800"/>
          </a:xfrm>
        </p:spPr>
        <p:txBody>
          <a:bodyPr/>
          <a:lstStyle/>
          <a:p>
            <a:r>
              <a:rPr lang="pt-BR" sz="4000" dirty="0" smtClean="0">
                <a:solidFill>
                  <a:srgbClr val="FFC000"/>
                </a:solidFill>
              </a:rPr>
              <a:t>“</a:t>
            </a:r>
            <a:r>
              <a:rPr lang="pt-BR" b="1" dirty="0" smtClean="0">
                <a:solidFill>
                  <a:srgbClr val="FFC000"/>
                </a:solidFill>
              </a:rPr>
              <a:t>Rejeitando” o Dilúvio Global</a:t>
            </a:r>
            <a:endParaRPr lang="pt-BR" b="1" dirty="0">
              <a:solidFill>
                <a:srgbClr val="FFC000"/>
              </a:solidFill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924800" cy="4540250"/>
          </a:xfrm>
        </p:spPr>
        <p:txBody>
          <a:bodyPr/>
          <a:lstStyle/>
          <a:p>
            <a:pPr marL="0" indent="0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Há aqueles que confiam mais nas interpretações antibíblicas dos fatos da ciência, do que nas claras declarações da Bíblica. Assim tem surgido várias teorias para </a:t>
            </a:r>
            <a:r>
              <a:rPr lang="pt-BR" sz="2800" i="1" dirty="0" smtClean="0">
                <a:solidFill>
                  <a:schemeClr val="bg1"/>
                </a:solidFill>
              </a:rPr>
              <a:t>explicar</a:t>
            </a:r>
            <a:r>
              <a:rPr lang="pt-BR" sz="2800" dirty="0" smtClean="0">
                <a:solidFill>
                  <a:schemeClr val="bg1"/>
                </a:solidFill>
              </a:rPr>
              <a:t> a Bíblia.</a:t>
            </a:r>
          </a:p>
          <a:p>
            <a:pPr marL="350838" indent="-350838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pt-BR" sz="2800" dirty="0" smtClean="0">
                <a:solidFill>
                  <a:schemeClr val="bg1"/>
                </a:solidFill>
              </a:rPr>
              <a:t>Teoria da inundação local: Abrangia apenas as montanhas locais.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Inconsistente com a duração do dilúvio e a necessidade de uma arca.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Como um dilúvio local poderia continuar a subir para 150 dias?</a:t>
            </a:r>
            <a:endParaRPr lang="pt-BR" sz="2400" dirty="0">
              <a:solidFill>
                <a:schemeClr val="bg1"/>
              </a:solidFill>
              <a:latin typeface="Tms Rmn" charset="0"/>
              <a:cs typeface="Times New Roman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924800" cy="4540250"/>
          </a:xfrm>
        </p:spPr>
        <p:txBody>
          <a:bodyPr/>
          <a:lstStyle/>
          <a:p>
            <a:pPr marL="0" indent="0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Há aqueles que confiam mais nas interpretações antibíblicas dos fatos da ciência, do que nas claras declarações da Bíblica. Assim tem surgido várias teorias para </a:t>
            </a:r>
            <a:r>
              <a:rPr lang="pt-BR" sz="2800" i="1" dirty="0" smtClean="0">
                <a:solidFill>
                  <a:schemeClr val="bg1"/>
                </a:solidFill>
              </a:rPr>
              <a:t>explicar</a:t>
            </a:r>
            <a:r>
              <a:rPr lang="pt-BR" sz="2800" dirty="0" smtClean="0">
                <a:solidFill>
                  <a:schemeClr val="bg1"/>
                </a:solidFill>
              </a:rPr>
              <a:t> a Bíblia.</a:t>
            </a:r>
          </a:p>
          <a:p>
            <a:pPr marL="350838" indent="-350838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pt-BR" sz="2800" dirty="0" smtClean="0">
                <a:solidFill>
                  <a:schemeClr val="bg1"/>
                </a:solidFill>
              </a:rPr>
              <a:t>Teoria da inundação local: Abrangia apenas as montanhas locais.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Porque os ocupantes não poderiam deixar a Arca por mais do que um ano. </a:t>
            </a:r>
            <a:endParaRPr lang="pt-BR" sz="2400" dirty="0">
              <a:solidFill>
                <a:schemeClr val="bg1"/>
              </a:solidFill>
              <a:latin typeface="Tms Rmn" charset="0"/>
              <a:cs typeface="Times New Roman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640960" cy="685800"/>
          </a:xfrm>
        </p:spPr>
        <p:txBody>
          <a:bodyPr/>
          <a:lstStyle/>
          <a:p>
            <a:r>
              <a:rPr lang="pt-BR" sz="4000" dirty="0" smtClean="0">
                <a:solidFill>
                  <a:srgbClr val="FFC000"/>
                </a:solidFill>
              </a:rPr>
              <a:t>“</a:t>
            </a:r>
            <a:r>
              <a:rPr lang="pt-BR" b="1" dirty="0" smtClean="0">
                <a:solidFill>
                  <a:srgbClr val="FFC000"/>
                </a:solidFill>
              </a:rPr>
              <a:t>Rejeitando” o Dilúvio Global</a:t>
            </a:r>
            <a:endParaRPr lang="pt-BR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924800" cy="4540250"/>
          </a:xfrm>
        </p:spPr>
        <p:txBody>
          <a:bodyPr/>
          <a:lstStyle/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</a:rPr>
              <a:t>Há aqueles que confiam mais nas interpretações antibíblicas dos fatos da ciência, do que nas claras declarações da Bíblica. Assim tem surgido várias teorias para </a:t>
            </a:r>
            <a:r>
              <a:rPr lang="pt-BR" sz="2800" i="1" dirty="0">
                <a:solidFill>
                  <a:schemeClr val="bg1"/>
                </a:solidFill>
              </a:rPr>
              <a:t>explicar</a:t>
            </a:r>
            <a:r>
              <a:rPr lang="pt-BR" sz="2800" dirty="0">
                <a:solidFill>
                  <a:schemeClr val="bg1"/>
                </a:solidFill>
              </a:rPr>
              <a:t> a Bíblia.</a:t>
            </a:r>
          </a:p>
          <a:p>
            <a:pPr marL="350838" indent="-350838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514350" indent="-514350">
              <a:buAutoNum type="arabicPeriod" startAt="2"/>
            </a:pPr>
            <a:r>
              <a:rPr lang="pt-BR" sz="2400" dirty="0">
                <a:solidFill>
                  <a:schemeClr val="bg1"/>
                </a:solidFill>
              </a:rPr>
              <a:t>Teoria do Dilúvio Tranquilo: Cataclismo tranquilo em todo o mundo, sendo leve, suave e sem importância geograficamente. </a:t>
            </a:r>
          </a:p>
          <a:p>
            <a:pPr marL="914400" lvl="1" indent="-514350">
              <a:buFont typeface="Wingdings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</a:rPr>
              <a:t>Oximoro (combinação de palavras de sentido oposto que parecem excluir-se mutuamente) – cataclismo = leve e suave!</a:t>
            </a:r>
            <a:endParaRPr lang="pt-BR" sz="2400" dirty="0">
              <a:solidFill>
                <a:schemeClr val="bg1"/>
              </a:solidFill>
              <a:latin typeface="Tms Rmn" charset="0"/>
              <a:cs typeface="Times New Roman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640960" cy="685800"/>
          </a:xfrm>
        </p:spPr>
        <p:txBody>
          <a:bodyPr/>
          <a:lstStyle/>
          <a:p>
            <a:r>
              <a:rPr lang="pt-BR" sz="4000" dirty="0">
                <a:solidFill>
                  <a:srgbClr val="FFC000"/>
                </a:solidFill>
              </a:rPr>
              <a:t>“</a:t>
            </a:r>
            <a:r>
              <a:rPr lang="pt-BR" b="1" dirty="0">
                <a:solidFill>
                  <a:srgbClr val="FFC000"/>
                </a:solidFill>
              </a:rPr>
              <a:t>Rejeitando” o Dilúvio Global</a:t>
            </a:r>
          </a:p>
        </p:txBody>
      </p:sp>
    </p:spTree>
    <p:extLst>
      <p:ext uri="{BB962C8B-B14F-4D97-AF65-F5344CB8AC3E}">
        <p14:creationId xmlns:p14="http://schemas.microsoft.com/office/powerpoint/2010/main" val="369423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628800"/>
            <a:ext cx="7560840" cy="5040560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São basicamente três posições sobre o Dilúvio de Noé:</a:t>
            </a:r>
          </a:p>
          <a:p>
            <a:pPr>
              <a:buNone/>
            </a:pPr>
            <a:endParaRPr lang="pt-BR" sz="14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Evolução: mito ou dilúvio local.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Evolução </a:t>
            </a:r>
            <a:r>
              <a:rPr lang="pt-BR" dirty="0" err="1" smtClean="0">
                <a:solidFill>
                  <a:schemeClr val="bg1"/>
                </a:solidFill>
              </a:rPr>
              <a:t>Teística</a:t>
            </a:r>
            <a:r>
              <a:rPr lang="pt-BR" dirty="0" smtClean="0">
                <a:solidFill>
                  <a:schemeClr val="bg1"/>
                </a:solidFill>
              </a:rPr>
              <a:t>: dilúvio local.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pt-BR" dirty="0" smtClean="0">
                <a:solidFill>
                  <a:schemeClr val="bg1"/>
                </a:solidFill>
              </a:rPr>
              <a:t>Criação Antiga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pt-BR" dirty="0" smtClean="0">
                <a:solidFill>
                  <a:schemeClr val="bg1"/>
                </a:solidFill>
              </a:rPr>
              <a:t>Teoria do Intervalo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pt-BR" dirty="0" smtClean="0">
                <a:solidFill>
                  <a:schemeClr val="bg1"/>
                </a:solidFill>
              </a:rPr>
              <a:t>Teoria Dia/Época  - Criação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Criação: dilúvio global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640960" cy="685800"/>
          </a:xfrm>
        </p:spPr>
        <p:txBody>
          <a:bodyPr/>
          <a:lstStyle/>
          <a:p>
            <a:r>
              <a:rPr lang="pt-BR" sz="4000" dirty="0" smtClean="0">
                <a:solidFill>
                  <a:srgbClr val="FFC000"/>
                </a:solidFill>
              </a:rPr>
              <a:t>“</a:t>
            </a:r>
            <a:r>
              <a:rPr lang="pt-BR" b="1" dirty="0" smtClean="0">
                <a:solidFill>
                  <a:srgbClr val="FFC000"/>
                </a:solidFill>
              </a:rPr>
              <a:t>Rejeitando” o Dilúvio Global</a:t>
            </a:r>
            <a:endParaRPr lang="pt-BR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89" y="2060848"/>
            <a:ext cx="7560840" cy="2520280"/>
          </a:xfrm>
        </p:spPr>
        <p:txBody>
          <a:bodyPr/>
          <a:lstStyle/>
          <a:p>
            <a:pPr marL="0" indent="0" algn="ctr">
              <a:buNone/>
            </a:pPr>
            <a:r>
              <a:rPr lang="pt-BR" sz="15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</a:t>
            </a:r>
            <a:endParaRPr lang="pt-BR" sz="15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25248-63F1-4BE8-A60B-798FB5632D0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ur Views of the Flood"/>
          <p:cNvSpPr txBox="1">
            <a:spLocks noGrp="1"/>
          </p:cNvSpPr>
          <p:nvPr>
            <p:ph type="title"/>
          </p:nvPr>
        </p:nvSpPr>
        <p:spPr>
          <a:xfrm>
            <a:off x="467544" y="332656"/>
            <a:ext cx="8316492" cy="1145272"/>
          </a:xfrm>
          <a:prstGeom prst="rect">
            <a:avLst/>
          </a:prstGeom>
        </p:spPr>
        <p:txBody>
          <a:bodyPr/>
          <a:lstStyle/>
          <a:p>
            <a:r>
              <a:rPr lang="pt-BR" sz="5400" dirty="0">
                <a:solidFill>
                  <a:schemeClr val="bg1"/>
                </a:solidFill>
                <a:latin typeface="+mn-lt"/>
              </a:rPr>
              <a:t>Quatro </a:t>
            </a:r>
            <a:r>
              <a:rPr lang="pt-BR" sz="5400" dirty="0" smtClean="0">
                <a:solidFill>
                  <a:schemeClr val="bg1"/>
                </a:solidFill>
                <a:latin typeface="+mn-lt"/>
              </a:rPr>
              <a:t>Pontos de Vistas </a:t>
            </a:r>
            <a:r>
              <a:rPr lang="pt-BR" sz="5400" dirty="0">
                <a:solidFill>
                  <a:schemeClr val="bg1"/>
                </a:solidFill>
                <a:latin typeface="+mn-lt"/>
              </a:rPr>
              <a:t>do </a:t>
            </a:r>
            <a:r>
              <a:rPr lang="pt-BR" sz="5400" dirty="0" smtClean="0">
                <a:solidFill>
                  <a:schemeClr val="bg1"/>
                </a:solidFill>
                <a:latin typeface="+mn-lt"/>
              </a:rPr>
              <a:t>Dilúvio</a:t>
            </a:r>
            <a:endParaRPr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Historical global catastrophe…"/>
          <p:cNvSpPr txBox="1">
            <a:spLocks/>
          </p:cNvSpPr>
          <p:nvPr/>
        </p:nvSpPr>
        <p:spPr bwMode="auto">
          <a:xfrm>
            <a:off x="611560" y="1916832"/>
            <a:ext cx="727280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0000"/>
                </a:solidFill>
                <a:latin typeface="+mn-lt"/>
              </a:defRPr>
            </a:lvl9pPr>
          </a:lstStyle>
          <a:p>
            <a:pPr marL="1143000" indent="-1143000">
              <a:lnSpc>
                <a:spcPct val="190000"/>
              </a:lnSpc>
              <a:buSzPct val="100000"/>
              <a:buFontTx/>
              <a:buAutoNum type="arabicPeriod"/>
            </a:pPr>
            <a:r>
              <a:rPr lang="pt-BR" kern="0" dirty="0" smtClean="0">
                <a:solidFill>
                  <a:schemeClr val="bg1"/>
                </a:solidFill>
              </a:rPr>
              <a:t>Catástrofe global real</a:t>
            </a:r>
          </a:p>
          <a:p>
            <a:pPr marL="1143000" indent="-1143000">
              <a:lnSpc>
                <a:spcPct val="190000"/>
              </a:lnSpc>
              <a:buSzPct val="100000"/>
              <a:buFontTx/>
              <a:buAutoNum type="arabicPeriod"/>
            </a:pPr>
            <a:r>
              <a:rPr lang="pt-BR" kern="0" dirty="0" smtClean="0">
                <a:solidFill>
                  <a:schemeClr val="bg1"/>
                </a:solidFill>
              </a:rPr>
              <a:t>Catástrofe local real</a:t>
            </a:r>
          </a:p>
          <a:p>
            <a:pPr marL="1143000" indent="-1143000">
              <a:lnSpc>
                <a:spcPct val="190000"/>
              </a:lnSpc>
              <a:buSzPct val="100000"/>
              <a:buFontTx/>
              <a:buAutoNum type="arabicPeriod"/>
            </a:pPr>
            <a:r>
              <a:rPr lang="pt-BR" kern="0" dirty="0" err="1" smtClean="0">
                <a:solidFill>
                  <a:schemeClr val="bg1"/>
                </a:solidFill>
              </a:rPr>
              <a:t>Dílúvio</a:t>
            </a:r>
            <a:r>
              <a:rPr lang="pt-BR" kern="0" dirty="0" smtClean="0">
                <a:solidFill>
                  <a:schemeClr val="bg1"/>
                </a:solidFill>
              </a:rPr>
              <a:t> global pacífica real</a:t>
            </a:r>
          </a:p>
          <a:p>
            <a:pPr marL="1143000" indent="-1143000">
              <a:lnSpc>
                <a:spcPct val="190000"/>
              </a:lnSpc>
              <a:buSzPct val="100000"/>
              <a:buFontTx/>
              <a:buAutoNum type="arabicPeriod"/>
            </a:pPr>
            <a:r>
              <a:rPr lang="pt-BR" kern="0" dirty="0" smtClean="0">
                <a:solidFill>
                  <a:schemeClr val="bg1"/>
                </a:solidFill>
              </a:rPr>
              <a:t>Mito</a:t>
            </a:r>
            <a:endParaRPr lang="pt-BR" kern="0" dirty="0">
              <a:solidFill>
                <a:schemeClr val="bg1"/>
              </a:solidFill>
            </a:endParaRPr>
          </a:p>
        </p:txBody>
      </p:sp>
      <p:pic>
        <p:nvPicPr>
          <p:cNvPr id="8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2017" y="4381524"/>
            <a:ext cx="5810303" cy="137160"/>
          </a:xfrm>
          <a:prstGeom prst="rect">
            <a:avLst/>
          </a:prstGeom>
        </p:spPr>
      </p:pic>
      <p:pic>
        <p:nvPicPr>
          <p:cNvPr id="9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7336" y="5373216"/>
            <a:ext cx="1236308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5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nimBg="1" advAuto="0"/>
      <p:bldP spid="8" grpId="0" animBg="1" advAuto="0"/>
      <p:bldP spid="9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Picture 8" descr="Bible Ope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72208"/>
            <a:ext cx="6691836" cy="4925144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2568" y="4365104"/>
            <a:ext cx="56536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DURAÇÃO </a:t>
            </a:r>
            <a:r>
              <a:rPr lang="en-US" sz="3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</a:t>
            </a:r>
            <a:r>
              <a:rPr lang="pt-BR" sz="3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Dilúvio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239978808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Duração do Dilúvio. </a:t>
            </a:r>
            <a:r>
              <a:rPr lang="pt-BR" sz="2800" b="1" dirty="0" smtClean="0">
                <a:solidFill>
                  <a:schemeClr val="bg1"/>
                </a:solidFill>
              </a:rPr>
              <a:t>Um </a:t>
            </a:r>
            <a:r>
              <a:rPr lang="pt-BR" sz="2800" b="1" dirty="0">
                <a:solidFill>
                  <a:schemeClr val="bg1"/>
                </a:solidFill>
              </a:rPr>
              <a:t>ano e 11 </a:t>
            </a:r>
            <a:r>
              <a:rPr lang="pt-BR" sz="2800" b="1" dirty="0" smtClean="0">
                <a:solidFill>
                  <a:schemeClr val="bg1"/>
                </a:solidFill>
              </a:rPr>
              <a:t>dias. </a:t>
            </a:r>
            <a:endParaRPr lang="pt-BR" sz="2800" b="1" dirty="0">
              <a:solidFill>
                <a:schemeClr val="bg1"/>
              </a:solidFill>
            </a:endParaRP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225397"/>
              </p:ext>
            </p:extLst>
          </p:nvPr>
        </p:nvGraphicFramePr>
        <p:xfrm>
          <a:off x="395536" y="2204864"/>
          <a:ext cx="4125999" cy="462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Desenho" r:id="rId4" imgW="6981825" imgH="7153275" progId="WPDraw30.Drawing">
                  <p:embed/>
                </p:oleObj>
              </mc:Choice>
              <mc:Fallback>
                <p:oleObj name="Desenho" r:id="rId4" imgW="6981825" imgH="7153275" progId="WPDraw30.Drawing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204864"/>
                        <a:ext cx="4125999" cy="46207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60032" y="2179890"/>
            <a:ext cx="39624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</a:rPr>
              <a:t>Um ano e </a:t>
            </a:r>
            <a:r>
              <a:rPr lang="pt-BR" sz="3600" b="1" dirty="0" smtClean="0">
                <a:solidFill>
                  <a:schemeClr val="bg1"/>
                </a:solidFill>
              </a:rPr>
              <a:t>11 </a:t>
            </a:r>
            <a:r>
              <a:rPr lang="pt-BR" sz="3600" b="1" dirty="0">
                <a:solidFill>
                  <a:schemeClr val="bg1"/>
                </a:solidFill>
              </a:rPr>
              <a:t>dias para um dilúvio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</a:rPr>
              <a:t> local?  </a:t>
            </a:r>
            <a:endParaRPr lang="pt-BR" b="1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chemeClr val="bg1"/>
                </a:solidFill>
              </a:rPr>
              <a:t>378 </a:t>
            </a:r>
            <a:r>
              <a:rPr lang="en-US" sz="1400" b="1" dirty="0">
                <a:solidFill>
                  <a:schemeClr val="bg1"/>
                </a:solidFill>
              </a:rPr>
              <a:t>÷ 30 = 12 (18) </a:t>
            </a:r>
            <a:r>
              <a:rPr lang="en-US" sz="1400" b="1" dirty="0" smtClean="0">
                <a:solidFill>
                  <a:schemeClr val="bg1"/>
                </a:solidFill>
              </a:rPr>
              <a:t>- 7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(</a:t>
            </a:r>
            <a:r>
              <a:rPr lang="pt-BR" sz="1400" b="1" dirty="0">
                <a:solidFill>
                  <a:schemeClr val="bg1"/>
                </a:solidFill>
              </a:rPr>
              <a:t>O mês é calculado com 30 dias.)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26732" y="4659858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</a:rPr>
              <a:t>Não!  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164832" y="5598815"/>
            <a:ext cx="3276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chemeClr val="bg1"/>
                </a:solidFill>
              </a:rPr>
              <a:t>Ele foi mundial!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"/>
            <a:ext cx="9180512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EFEA6-595C-41DB-A875-59D644E3969A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51520" y="4077072"/>
            <a:ext cx="80648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en-US" sz="66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PROFUNDIDADE </a:t>
            </a:r>
            <a:r>
              <a:rPr lang="en-US" sz="36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 </a:t>
            </a:r>
            <a:r>
              <a:rPr lang="en-US" sz="3600" b="1" kern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Dilúvio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471652446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5549900" y="1676400"/>
            <a:ext cx="5686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FFC000"/>
                </a:solidFill>
                <a:latin typeface="+mn-lt"/>
              </a:rPr>
              <a:t>8 Razões Bíblicas Para Acreditar Num Dilúvio Universal</a:t>
            </a:r>
            <a:endParaRPr lang="pt-BR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512" y="1570038"/>
            <a:ext cx="8634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	A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Profundidade do Dilúvio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BR" sz="2800" b="1" dirty="0" smtClean="0">
                <a:solidFill>
                  <a:schemeClr val="bg1"/>
                </a:solidFill>
              </a:rPr>
              <a:t>Houve 6,7 metros </a:t>
            </a:r>
            <a:r>
              <a:rPr lang="pt-BR" sz="2800" b="1" dirty="0">
                <a:solidFill>
                  <a:schemeClr val="bg1"/>
                </a:solidFill>
              </a:rPr>
              <a:t>acima do monte mais alto.</a:t>
            </a:r>
          </a:p>
          <a:p>
            <a:pPr marL="514350" indent="-5143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0638"/>
            <a:ext cx="5371673" cy="4118149"/>
          </a:xfrm>
          <a:prstGeom prst="rect">
            <a:avLst/>
          </a:prstGeom>
        </p:spPr>
      </p:pic>
      <p:pic>
        <p:nvPicPr>
          <p:cNvPr id="8" name="Picture 4" descr="Imagem2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9328" y="3284984"/>
            <a:ext cx="3005160" cy="2230264"/>
          </a:xfrm>
          <a:prstGeom prst="rect">
            <a:avLst/>
          </a:prstGeom>
          <a:noFill/>
        </p:spPr>
      </p:pic>
      <p:sp>
        <p:nvSpPr>
          <p:cNvPr id="9" name="TextBox 4"/>
          <p:cNvSpPr txBox="1"/>
          <p:nvPr/>
        </p:nvSpPr>
        <p:spPr>
          <a:xfrm>
            <a:off x="6026424" y="5613253"/>
            <a:ext cx="2777602" cy="83099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140A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dilúvio local é possível?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19091" y="6019078"/>
            <a:ext cx="461700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chemeClr val="bg1"/>
                </a:solidFill>
              </a:rPr>
              <a:t>As águas ficaram 15 </a:t>
            </a:r>
            <a:r>
              <a:rPr lang="pt-BR" b="1" dirty="0" smtClean="0">
                <a:solidFill>
                  <a:schemeClr val="bg1"/>
                </a:solidFill>
              </a:rPr>
              <a:t>côvados </a:t>
            </a:r>
            <a:r>
              <a:rPr lang="pt-BR" b="1" dirty="0">
                <a:solidFill>
                  <a:schemeClr val="bg1"/>
                </a:solidFill>
              </a:rPr>
              <a:t>(6,7 metros) acima do monte mais alta.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6915472" y="6428184"/>
            <a:ext cx="1905000" cy="457200"/>
          </a:xfrm>
        </p:spPr>
        <p:txBody>
          <a:bodyPr/>
          <a:lstStyle/>
          <a:p>
            <a:pPr>
              <a:defRPr/>
            </a:pPr>
            <a:fld id="{A7A97851-DFB9-403A-B46E-6DB59883CC6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1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05250" y="1134427"/>
            <a:ext cx="2615222" cy="55469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16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  <p:bldP spid="11" grpId="0" animBg="1" advAuto="0"/>
    </p:bldLst>
  </p:timing>
</p:sld>
</file>

<file path=ppt/theme/theme1.xml><?xml version="1.0" encoding="utf-8"?>
<a:theme xmlns:a="http://schemas.openxmlformats.org/drawingml/2006/main" name="DJ Marble 058B">
  <a:themeElements>
    <a:clrScheme name="">
      <a:dk1>
        <a:srgbClr val="663300"/>
      </a:dk1>
      <a:lt1>
        <a:srgbClr val="FFFFFF"/>
      </a:lt1>
      <a:dk2>
        <a:srgbClr val="3B1D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562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J Marble 058B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J Marble 058B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J Marble 058B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J Marble 058A">
  <a:themeElements>
    <a:clrScheme name="DJ Marble 058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J Marble 058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J Marble 058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J Marble 058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1178</Words>
  <Application>Microsoft Office PowerPoint</Application>
  <PresentationFormat>Apresentação na tela (4:3)</PresentationFormat>
  <Paragraphs>222</Paragraphs>
  <Slides>37</Slides>
  <Notes>36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7" baseType="lpstr">
      <vt:lpstr>Arial</vt:lpstr>
      <vt:lpstr>Calibri</vt:lpstr>
      <vt:lpstr>Impress BT</vt:lpstr>
      <vt:lpstr>Times New Roman</vt:lpstr>
      <vt:lpstr>Tms Rmn</vt:lpstr>
      <vt:lpstr>Wingdings</vt:lpstr>
      <vt:lpstr>DJ Marble 058B</vt:lpstr>
      <vt:lpstr>DJ Marble 058A</vt:lpstr>
      <vt:lpstr>Design padrão</vt:lpstr>
      <vt:lpstr>Desenho</vt:lpstr>
      <vt:lpstr>Apresentação do PowerPoint</vt:lpstr>
      <vt:lpstr>Apresentação do PowerPoint</vt:lpstr>
      <vt:lpstr>Apresentação do PowerPoint</vt:lpstr>
      <vt:lpstr>Quatro Pontos de Vistas do Dilúvio</vt:lpstr>
      <vt:lpstr>8 Razões Bíblicas Para Acreditar Num Dilúvio Universal</vt:lpstr>
      <vt:lpstr>Apresentação do PowerPoint</vt:lpstr>
      <vt:lpstr>8 Razões Bíblicas Para Acreditar Num Dilúvio Universal</vt:lpstr>
      <vt:lpstr>Apresentação do PowerPoint</vt:lpstr>
      <vt:lpstr>8 Razões Bíblicas Para Acreditar Num Dilúvio Universal</vt:lpstr>
      <vt:lpstr>Apresentação do PowerPoint</vt:lpstr>
      <vt:lpstr>8 Razões Bíblicas Para Acreditar Num Dilúvio Universal</vt:lpstr>
      <vt:lpstr>8 Razões Bíblicas Para Acreditar Num Dilúvio Universal</vt:lpstr>
      <vt:lpstr>Apresentação do PowerPoint</vt:lpstr>
      <vt:lpstr>Apresentação do PowerPoint</vt:lpstr>
      <vt:lpstr>8 Razões Bíblicas Para Acreditar Num Dilúvio Universal</vt:lpstr>
      <vt:lpstr>8 Razões Bíblicas Para Acreditar Num Dilúvio Universal</vt:lpstr>
      <vt:lpstr>8 Razões Bíblicas Para Acreditar Num Dilúvio Universal</vt:lpstr>
      <vt:lpstr>Apresentação do PowerPoint</vt:lpstr>
      <vt:lpstr>8 Razões Bíblicas Para Acreditar Num Dilúvio Universal</vt:lpstr>
      <vt:lpstr>8 Razões Bíblicas Para Acreditar Num Dilúvio Universal</vt:lpstr>
      <vt:lpstr>8 Razões Bíblicas Para Acreditar Num Dilúvio Universal</vt:lpstr>
      <vt:lpstr>Apresentação do PowerPoint</vt:lpstr>
      <vt:lpstr>8 Razões Bíblicas Para Acreditar Num Dilúvio Universal</vt:lpstr>
      <vt:lpstr>8 Razões Bíblicas Para Acreditar Num Dilúvio Universal</vt:lpstr>
      <vt:lpstr>Apresentação do PowerPoint</vt:lpstr>
      <vt:lpstr>8 Razões Bíblicas Para Acreditar Num Dilúvio Universal</vt:lpstr>
      <vt:lpstr>Apresentação do PowerPoint</vt:lpstr>
      <vt:lpstr>8 Razões Bíblicas Para Acreditar Num Dilúvio Universal</vt:lpstr>
      <vt:lpstr>8 Razões Bíblicas Para Acreditar Num Dilúvio Universal</vt:lpstr>
      <vt:lpstr>8 Razões Bíblicas Para Acreditar Num Dilúvio Universal</vt:lpstr>
      <vt:lpstr>8 Razões Bíblicas Para Acreditar Num Dilúvio Universal</vt:lpstr>
      <vt:lpstr>Apresentação do PowerPoint</vt:lpstr>
      <vt:lpstr>“Rejeitando” o Dilúvio Global</vt:lpstr>
      <vt:lpstr>“Rejeitando” o Dilúvio Global</vt:lpstr>
      <vt:lpstr>“Rejeitando” o Dilúvio Global</vt:lpstr>
      <vt:lpstr>“Rejeitando” o Dilúvio Global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Dan</cp:lastModifiedBy>
  <cp:revision>57</cp:revision>
  <cp:lastPrinted>2016-11-04T14:53:32Z</cp:lastPrinted>
  <dcterms:created xsi:type="dcterms:W3CDTF">2013-07-23T21:18:04Z</dcterms:created>
  <dcterms:modified xsi:type="dcterms:W3CDTF">2019-07-19T14:59:44Z</dcterms:modified>
</cp:coreProperties>
</file>